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9" r:id="rId6"/>
    <p:sldId id="279" r:id="rId7"/>
    <p:sldId id="278" r:id="rId8"/>
    <p:sldId id="282" r:id="rId9"/>
    <p:sldId id="281" r:id="rId10"/>
    <p:sldId id="257" r:id="rId11"/>
    <p:sldId id="260" r:id="rId12"/>
    <p:sldId id="258" r:id="rId13"/>
    <p:sldId id="262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34"/>
    <a:srgbClr val="02C2DC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73342" autoAdjust="0"/>
  </p:normalViewPr>
  <p:slideViewPr>
    <p:cSldViewPr snapToGrid="0">
      <p:cViewPr varScale="1">
        <p:scale>
          <a:sx n="51" d="100"/>
          <a:sy n="51" d="100"/>
        </p:scale>
        <p:origin x="67" y="28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08.03.2023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08.03.2023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what-cuda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viline.ru/products/divilab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Итак, доброго времени суток. Сегодня я вам расскажу о том, как проходила производственная практика в период с 6 февраля по 4 марта 2023 года на предприятии ООО «Дивилайн». Темой практики, как видно на слайде, была «Программные модули обеспечения программно-аппаратных комплектов в ООО «Дивилайн»»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4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При первом выходе на практику руководителем был проведён инструктаж по охране труда, по технике безопасности, по технике пожарной безопасности и по правилам внутреннего трудового распорядка. Далее руководитель ознакомил со структурой предприятия и видами деятельности предприятия.</a:t>
            </a:r>
          </a:p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Коротко расскажу об ООО «Дивилайн».</a:t>
            </a:r>
          </a:p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Также возможно построение централизованного контроля с серверными или автономными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</a:p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ООО «Дивилайн» вы можете увидеть на слайде. Среди них во время прохождения производственной практики были затронуты такие компетенции как «анализ и обработка изображений», а также разработка ПО на С++ с использованием фреймворка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Qt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5.</a:t>
            </a:r>
          </a:p>
          <a:p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ru-RU" noProof="0" dirty="0"/>
              <a:t>Теперь перейдём непосредственно к индивидуальному заданию.</a:t>
            </a: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1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В рамках производственной практики требовалось выполнить по сути 3 индивидуальных задания. Для подготовки в первым двум, касаемых разработки модулей на </a:t>
            </a:r>
            <a:r>
              <a:rPr lang="en-US" noProof="0" dirty="0"/>
              <a:t>Qt </a:t>
            </a:r>
            <a:r>
              <a:rPr lang="ru-RU" noProof="0" dirty="0"/>
              <a:t>были изучены основные классы фреймворка </a:t>
            </a:r>
            <a:r>
              <a:rPr lang="en-US" noProof="0" dirty="0"/>
              <a:t>Qt5</a:t>
            </a:r>
            <a:r>
              <a:rPr lang="ru-RU" noProof="0" dirty="0"/>
              <a:t>. И далее перед получением третьего индивидуального задания было изучено руководство пользователя и руководство разработчика фильтра цифровой </a:t>
            </a:r>
            <a:r>
              <a:rPr lang="ru-RU" noProof="0" dirty="0" err="1"/>
              <a:t>видеолаборатории</a:t>
            </a:r>
            <a:r>
              <a:rPr lang="ru-RU" noProof="0" dirty="0"/>
              <a:t> </a:t>
            </a:r>
            <a:r>
              <a:rPr lang="en-US" noProof="0" dirty="0" err="1"/>
              <a:t>Divilab</a:t>
            </a:r>
            <a:r>
              <a:rPr lang="ru-RU" noProof="0" dirty="0"/>
              <a:t>, после чего данное ПО было рассмотрено уже непосредственно в интерактивном виде. Параллельно изучались технологии обработки информации с видеопотока, алгоритмы решения задач компьютерного зрения с применением фреймворка </a:t>
            </a:r>
            <a:r>
              <a:rPr lang="en-US" noProof="0" dirty="0"/>
              <a:t>OpenCV</a:t>
            </a:r>
            <a:r>
              <a:rPr lang="ru-RU" noProof="0" dirty="0"/>
              <a:t>. А теперь перейдём к собственно к самим техническим заданиям.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82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На счету НПП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ряд успешно выполненных научно-исследовательских и опытно-конструкторских работ, предприятием созданы: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программно-технические комплексы для проведения криминалистических исследований видеозаписей.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базы данных образцов записей, диагностических признаков видеоредакторов и видеоаппаратуры, специальное программное обеспечение для работы с базами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программные комплексы исследования видеозаписей, выявления фактов монтажа, определения средств создания видеофайлов.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62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Возможно построение централизованного контроля с серверными или автономными (мобильными)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662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Первое задание касалось разработки виджета, который отображает прогресс выполнения измерений. Примерный 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  <a:cs typeface="DejaVu Sans"/>
              </a:rPr>
              <a:t>интерфейс модуля вы можете увидеть на вот этой картинке.</a:t>
            </a:r>
          </a:p>
          <a:p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UML-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диаграмма представлена ниже, и основная задача заключалась в как раз таки определении данных методов. В процессе реализации возникало много </a:t>
            </a:r>
            <a:r>
              <a:rPr lang="ru-RU" sz="1800" kern="50" noProof="0" dirty="0" err="1">
                <a:effectLst/>
                <a:latin typeface="Times New Roman" panose="02020603050405020304" pitchFamily="18" charset="0"/>
              </a:rPr>
              <a:t>ньюансов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 и приходилось искать альтернативные обходные пути, переопределять собственные классы виджетов и внедрять решения, найденные в сети. Однако данная задача была выполнена и давайте я перейду к описанию следующей.</a:t>
            </a:r>
          </a:p>
          <a:p>
            <a:endParaRPr lang="ru-RU" sz="1800" kern="50" noProof="0" dirty="0">
              <a:effectLst/>
              <a:latin typeface="Times New Roman" panose="02020603050405020304" pitchFamily="18" charset="0"/>
            </a:endParaRP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Второе индивидуальное задание уже интереснее. Оно заключалось в том, чтобы написать интерактивный виджет, который управляет линейным транслятором. Нажимая на кнопки транслятор виджет посылает сигнал на транслятор информацию о том, насколько требуется ему сдвинуться от текущего положения. При этом фактическое положение транслятора отображается на графике. Следовательно, в качестве </a:t>
            </a:r>
            <a:r>
              <a:rPr lang="ru-RU" sz="1800" kern="50" noProof="0" dirty="0" err="1">
                <a:effectLst/>
                <a:latin typeface="Times New Roman" panose="02020603050405020304" pitchFamily="18" charset="0"/>
              </a:rPr>
              <a:t>подвиджета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 необходимо было реализовать виджет графика с центрированными осями. Встроенными силами </a:t>
            </a:r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Qt 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этого на удивление нельзя было сделать, и тут снова потребовалось осуществить поиск и анализ альтернативных решений с последующим внедрением в свой проект. Данная задача была выполнена. И мы переходим к следующей.</a:t>
            </a:r>
          </a:p>
          <a:p>
            <a:endParaRPr lang="ru-RU" sz="1800" kern="50" noProof="0" dirty="0">
              <a:effectLst/>
              <a:latin typeface="Times New Roman" panose="02020603050405020304" pitchFamily="18" charset="0"/>
            </a:endParaRP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В заключительной, третьей задаче необходимо было разработать алгоритм измерения размера поля зрения камеры в условных единицах по таблице «Шахматная доска».  </a:t>
            </a: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91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Возможно построение централизованного контроля с серверными или автономными (мобильными)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2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программное обеспечение с применением различных технологий для увеличения быстродействия. При необходимости обеспечивается кроссплатформенность с поддержкой таких операционных систем как MS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Windows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и GNU/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Разрабатываемое нами программное обеспечение имеет следующие характеристики: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Поддержка современных многоядерных 64-битных архитектур.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Высокая скорость отображения графической информации.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Высокая скорость решения сложных вычислительных задач с помощью технологии </a:t>
            </a:r>
            <a:r>
              <a:rPr lang="ru-RU" b="0" i="0" u="none" strike="noStrike" dirty="0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CUDA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Эргономичный, быстрый и интуитивно понятный интерфейс.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Создаваемые базы данных (и программное обеспечение для работы с ними), позволяют хранить большие объёмы графической и видеоинформации и обеспечивают: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Возможность хранения служебной информации в текстовом или графическом виде (например, описание данных или результаты их обработки).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Минимальное время задержки при взаимодействии с данными (доступ к ним, изменение, извлечение).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446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является участником Альянса «Техническое зрение» (SMART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Tomsk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кластера SMART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Technologies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Tomsk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Установленные связи позволяют решать задачи разработки, поставки и сопровождения готовых узлов и систем промышленной автоматизации с применением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видеоаналитики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Для создания таких систем могут использоваться компетенции дружественных компаний, системных интеграторов (управления приводами, создание металлоконструкций, прокладка сетей и т.п.).</a:t>
            </a:r>
          </a:p>
          <a:p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сотрудничает с университетами, среди разработок предприятия имеется программное обеспечение </a:t>
            </a:r>
            <a:r>
              <a:rPr lang="ru-RU" b="1" i="0" u="none" strike="noStrike" dirty="0" err="1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DiViLab</a:t>
            </a:r>
            <a:r>
              <a:rPr lang="ru-RU" b="1" i="0" u="none" strike="noStrike" dirty="0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 – цифровая </a:t>
            </a:r>
            <a:r>
              <a:rPr lang="ru-RU" b="1" i="0" u="none" strike="noStrike" dirty="0" err="1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видеолаборатория</a:t>
            </a:r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которое используется в учебном процессе, позволяет выполнять разработку алгоритмов анализа видеоданных и прототипирование различных алгоритмов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видеоаналитики</a:t>
            </a:r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97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970E9-5BE6-4FC7-8041-9A69ADE8DC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>
          <a:xfrm>
            <a:off x="752100" y="739303"/>
            <a:ext cx="6825035" cy="5379395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080" y="739302"/>
            <a:ext cx="6598920" cy="5871359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400" dirty="0"/>
              <a:t>ПРОГРАММНЫЕ МОДУЛИ ОБЕСПЕЧЕНИЯ ПРОГРАММНО-АППАРАТНЫХ КОМПЛЕКСОВ В ООО «ДИВИЛАЙН» 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6965" y="3032760"/>
            <a:ext cx="6825034" cy="3577901"/>
          </a:xfrm>
        </p:spPr>
        <p:txBody>
          <a:bodyPr rtlCol="0">
            <a:normAutofit fontScale="92500" lnSpcReduction="20000"/>
          </a:bodyPr>
          <a:lstStyle/>
          <a:p>
            <a:pPr algn="r" rtl="0"/>
            <a:r>
              <a:rPr lang="ru-RU" dirty="0"/>
              <a:t>Производственная практика </a:t>
            </a:r>
            <a:br>
              <a:rPr lang="ru-RU" dirty="0"/>
            </a:br>
            <a:r>
              <a:rPr lang="ru-RU" dirty="0"/>
              <a:t>«Научно-исследовательская работа»</a:t>
            </a:r>
          </a:p>
          <a:p>
            <a:pPr algn="r" rtl="0"/>
            <a:r>
              <a:rPr lang="ru-RU" dirty="0"/>
              <a:t>Выполнила: Лузинсан Анастасия, гр. 430-2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Руководитель практики от профильной организации:</a:t>
            </a:r>
            <a:br>
              <a:rPr lang="ru-RU" dirty="0"/>
            </a:br>
            <a:r>
              <a:rPr lang="ru-RU" dirty="0"/>
              <a:t>Ведущий инженер-программист </a:t>
            </a:r>
            <a:br>
              <a:rPr lang="ru-RU" dirty="0"/>
            </a:br>
            <a:r>
              <a:rPr lang="ru-RU" dirty="0"/>
              <a:t>Рылов Кирилл Александрович</a:t>
            </a:r>
          </a:p>
          <a:p>
            <a:pPr algn="r" rtl="0"/>
            <a:endParaRPr lang="ru-RU" dirty="0"/>
          </a:p>
          <a:p>
            <a:pPr algn="r" rtl="0"/>
            <a:r>
              <a:rPr lang="ru-RU" dirty="0"/>
              <a:t>Руководитель практики от Университета:</a:t>
            </a:r>
            <a:br>
              <a:rPr lang="ru-RU" dirty="0"/>
            </a:br>
            <a:r>
              <a:rPr lang="ru-RU" dirty="0"/>
              <a:t>Профессор кафедры АСУ, </a:t>
            </a:r>
            <a:r>
              <a:rPr lang="ru-RU" dirty="0" err="1"/>
              <a:t>к.юр.н</a:t>
            </a:r>
            <a:r>
              <a:rPr lang="ru-RU" dirty="0"/>
              <a:t>. </a:t>
            </a:r>
            <a:br>
              <a:rPr lang="ru-RU" dirty="0"/>
            </a:br>
            <a:r>
              <a:rPr lang="ru-RU" dirty="0"/>
              <a:t>Левин Семён Михайлович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Дисциплина «Цифровая обработка сигналов»">
            <a:extLst>
              <a:ext uri="{FF2B5EF4-FFF2-40B4-BE49-F238E27FC236}">
                <a16:creationId xmlns:a16="http://schemas.microsoft.com/office/drawing/2014/main" id="{2FF32316-AA9D-4F19-B56B-2A8B118A133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932330"/>
            <a:ext cx="10891777" cy="1532637"/>
          </a:xfrm>
        </p:spPr>
        <p:txBody>
          <a:bodyPr rtlCol="0"/>
          <a:lstStyle/>
          <a:p>
            <a:pPr rtl="0"/>
            <a:r>
              <a:rPr lang="ru-RU" dirty="0">
                <a:ln w="38100">
                  <a:gradFill flip="none" rotWithShape="1">
                    <a:gsLst>
                      <a:gs pos="5000">
                        <a:schemeClr val="accent2">
                          <a:lumMod val="5000"/>
                          <a:lumOff val="95000"/>
                        </a:schemeClr>
                      </a:gs>
                      <a:gs pos="54000">
                        <a:schemeClr val="accent2">
                          <a:lumMod val="29000"/>
                          <a:lumOff val="71000"/>
                        </a:schemeClr>
                      </a:gs>
                      <a:gs pos="83000">
                        <a:schemeClr val="accent2">
                          <a:lumMod val="77000"/>
                          <a:lumOff val="23000"/>
                        </a:schemeClr>
                      </a:gs>
                      <a:gs pos="100000">
                        <a:schemeClr val="accent2">
                          <a:lumMod val="88000"/>
                          <a:lumOff val="12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5000">
                      <a:schemeClr val="accent2">
                        <a:lumMod val="5000"/>
                        <a:lumOff val="95000"/>
                        <a:alpha val="0"/>
                      </a:schemeClr>
                    </a:gs>
                    <a:gs pos="41000">
                      <a:schemeClr val="accent2">
                        <a:alpha val="68000"/>
                        <a:lumMod val="71000"/>
                        <a:lumOff val="29000"/>
                      </a:schemeClr>
                    </a:gs>
                    <a:gs pos="68000">
                      <a:schemeClr val="accent2">
                        <a:lumMod val="37000"/>
                      </a:schemeClr>
                    </a:gs>
                    <a:gs pos="100000">
                      <a:schemeClr val="accent2">
                        <a:lumMod val="32000"/>
                        <a:alpha val="94000"/>
                      </a:schemeClr>
                    </a:gs>
                  </a:gsLst>
                  <a:lin ang="5400000" scaled="1"/>
                  <a:tileRect/>
                </a:gra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23" y="2793517"/>
            <a:ext cx="3696988" cy="1270966"/>
          </a:xfrm>
        </p:spPr>
        <p:txBody>
          <a:bodyPr rtlCol="0">
            <a:normAutofit/>
          </a:bodyPr>
          <a:lstStyle/>
          <a:p>
            <a:pPr rtl="0"/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6334" y="312516"/>
            <a:ext cx="7801337" cy="6043833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анализ, обработка, передача изображений и видеоданных, промышленное телевидение, измерения, автоматизация;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создание и настойка серверов, применение систем виртуализации;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применение технологий ускорения вычислений (CUDA, </a:t>
            </a:r>
            <a:r>
              <a:rPr lang="ru-RU" sz="2000" dirty="0" err="1"/>
              <a:t>OpenGL</a:t>
            </a:r>
            <a:r>
              <a:rPr lang="ru-RU" sz="2000" dirty="0"/>
              <a:t>…);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мобильных вычислительных платформ (железо: DSP, микроконтроллеры);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специализированные </a:t>
            </a:r>
            <a:r>
              <a:rPr lang="ru-RU" sz="2000" dirty="0" err="1"/>
              <a:t>видеодатчики</a:t>
            </a:r>
            <a:r>
              <a:rPr lang="ru-RU" sz="2000" dirty="0"/>
              <a:t>, позволяющие расширить применимость видеосистем;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машинное обучение, анализ данных (предиктивный анализ, автоматизация, управления тех. процессами);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базы данных, интерфейсное ПО взаимодействия с базами данных;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клиент-серверные решения, разработка программного обеспечения для систем на базе PC (C++, </a:t>
            </a:r>
            <a:r>
              <a:rPr lang="ru-RU" sz="2000" dirty="0" err="1"/>
              <a:t>Qt</a:t>
            </a:r>
            <a:r>
              <a:rPr lang="ru-RU" sz="2000" dirty="0"/>
              <a:t>, </a:t>
            </a:r>
            <a:r>
              <a:rPr lang="ru-RU" sz="2000" dirty="0" err="1"/>
              <a:t>Python</a:t>
            </a:r>
            <a:r>
              <a:rPr lang="ru-RU" sz="2000" dirty="0"/>
              <a:t>, …), кроссплатформенные решения;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мобильные приложения;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технической документации (ЕСКД/ЕСПД).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368" y="1894612"/>
            <a:ext cx="5713768" cy="4193672"/>
          </a:xfrm>
        </p:spPr>
        <p:txBody>
          <a:bodyPr rtlCol="0" anchor="t">
            <a:norm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Тема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Программные модули обеспечения программно-аппаратных комплексов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Цель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систематизация, закрепление и расширение теоретических и практических знаний по технологии проектирования и разработке программных средств с использованием современных компьютерных технологий на основе системного анализа проблемной ситуации на базе ООО «Дивилайн»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Сроки прохождения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06.02.2023 – 04.03.2023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FC06D-9022-4895-AFF1-868A5393BE13}"/>
              </a:ext>
            </a:extLst>
          </p:cNvPr>
          <p:cNvSpPr txBox="1"/>
          <p:nvPr/>
        </p:nvSpPr>
        <p:spPr>
          <a:xfrm>
            <a:off x="6275113" y="1894612"/>
            <a:ext cx="5552385" cy="431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Задачи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ознакомление со структурой и деятельностью предприятия ООО «Дивилайн»;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технологии обработки видеопотока, процессов решения конкретных задач компьютерного зрения;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расширение навыков по применению методов автоматизации производственных процессов, а также разработка модулей и алгоритмов на языке С++;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и освоение пакета программ, применяемого на предприятии;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выполнение научно-поисковых заданий предприятия.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377085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293D99-D19C-4E5B-B261-39B9FFA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406" y="1186405"/>
            <a:ext cx="6844497" cy="4566213"/>
          </a:xfrm>
        </p:spPr>
        <p:txBody>
          <a:bodyPr tIns="324000" rtlCol="0"/>
          <a:lstStyle/>
          <a:p>
            <a:pPr algn="ctr" rtl="0"/>
            <a:r>
              <a:rPr lang="ru-RU" dirty="0"/>
              <a:t>Обзор Стека технологий</a:t>
            </a:r>
          </a:p>
        </p:txBody>
      </p:sp>
      <p:sp>
        <p:nvSpPr>
          <p:cNvPr id="57" name="Текст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7504" y="2476982"/>
            <a:ext cx="6844496" cy="3194613"/>
          </a:xfrm>
        </p:spPr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 err="1"/>
              <a:t>QtCreator</a:t>
            </a:r>
            <a:r>
              <a:rPr lang="en-US" sz="1800" dirty="0"/>
              <a:t> –</a:t>
            </a:r>
            <a:r>
              <a:rPr lang="ru-RU" sz="1800" dirty="0"/>
              <a:t> кроссплатформенная интегрированная среда разработки для создания программного обеспечения на  настольных, мобильных и встроенных платформах.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С++ - наиболее эффективный и быстрый язык программирования в задачах компьютерного зрения. </a:t>
            </a:r>
            <a:r>
              <a:rPr lang="en-US" sz="1800" dirty="0"/>
              <a:t>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​</a:t>
            </a:r>
            <a:r>
              <a:rPr lang="en-US" sz="1800" dirty="0" err="1"/>
              <a:t>DiViLab</a:t>
            </a:r>
            <a:r>
              <a:rPr lang="en-US" sz="1800" dirty="0"/>
              <a:t> – </a:t>
            </a:r>
            <a:r>
              <a:rPr lang="ru-RU" sz="1800" dirty="0"/>
              <a:t>инструмент исследования и разработки алгоритмов для систем технического зрения.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/>
              <a:t>OpenCV – </a:t>
            </a:r>
            <a:r>
              <a:rPr lang="ru-RU" sz="1800" dirty="0"/>
              <a:t>библиотека компьютерного зрения.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127" y="1464580"/>
            <a:ext cx="3499929" cy="1200329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C55D61-F40D-489C-94ED-4450B4D53DB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1427"/>
            <a:ext cx="3115345" cy="19306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6BEE630-B5EF-4F5D-8834-36A7D889586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37" y="2637926"/>
            <a:ext cx="2850734" cy="31321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B6D821-9705-4BB3-97FD-91DA910987C8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5" t="71100" b="24815"/>
          <a:stretch/>
        </p:blipFill>
        <p:spPr bwMode="auto">
          <a:xfrm>
            <a:off x="8223942" y="5167318"/>
            <a:ext cx="3628534" cy="40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7D65B1-6564-4089-AFDA-21C385E88BB9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10313" r="53972" b="11726"/>
          <a:stretch/>
        </p:blipFill>
        <p:spPr bwMode="auto">
          <a:xfrm>
            <a:off x="9411664" y="3722492"/>
            <a:ext cx="1141071" cy="134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4347705" y="1484016"/>
            <a:ext cx="3499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8223942" y="1469832"/>
            <a:ext cx="3499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</p:spTree>
    <p:extLst>
      <p:ext uri="{BB962C8B-B14F-4D97-AF65-F5344CB8AC3E}">
        <p14:creationId xmlns:p14="http://schemas.microsoft.com/office/powerpoint/2010/main" val="27401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127" y="1464580"/>
            <a:ext cx="3499929" cy="1200329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4032396" y="2102240"/>
            <a:ext cx="3499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4032396" y="3453763"/>
            <a:ext cx="3499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9969818-B6A5-41E2-AE88-385806F9A5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3" y="2970103"/>
            <a:ext cx="2996181" cy="12003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8359962-B0AA-4BAC-A3B3-5884C763370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5" y="4193092"/>
            <a:ext cx="2996181" cy="198463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3F5FE5-AB37-4E00-9EEB-D3AE3A1933E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25" y="1274628"/>
            <a:ext cx="4376751" cy="490309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173AB87-E151-41E4-842C-0F80343F17C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26" y="1251640"/>
            <a:ext cx="4376750" cy="23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615"/>
            <a:ext cx="10069975" cy="5943161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rtlCol="0"/>
          <a:lstStyle/>
          <a:p>
            <a: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Обзор предметной области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5324" y="2965193"/>
            <a:ext cx="8035276" cy="1241048"/>
          </a:xfrm>
        </p:spPr>
        <p:txBody>
          <a:bodyPr rtlCol="0">
            <a:normAutofit/>
          </a:bodyPr>
          <a:lstStyle/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Заголовок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61" y="305069"/>
            <a:ext cx="11262167" cy="678779"/>
          </a:xfrm>
        </p:spPr>
        <p:txBody>
          <a:bodyPr rtlCol="0">
            <a:noAutofit/>
          </a:bodyPr>
          <a:lstStyle/>
          <a:p>
            <a:r>
              <a:rPr lang="ru-RU" sz="1800" b="0" i="0" dirty="0">
                <a:solidFill>
                  <a:srgbClr val="274E9B"/>
                </a:solidFill>
                <a:effectLst/>
                <a:latin typeface="Arial" panose="020B0604020202020204" pitchFamily="34" charset="0"/>
              </a:rPr>
              <a:t>В ходе выполнения Индивидуальных заданий было изучено</a:t>
            </a:r>
          </a:p>
        </p:txBody>
      </p:sp>
      <p:pic>
        <p:nvPicPr>
          <p:cNvPr id="74" name="Рисунок 73" descr="Контурное изображение коробки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32525" y="1606872"/>
            <a:ext cx="603504" cy="603504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87156" y="1219964"/>
            <a:ext cx="1294244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Qt5</a:t>
            </a:r>
            <a:endParaRPr lang="ru-RU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9639" y="2615196"/>
            <a:ext cx="5810418" cy="3057564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Изучена </a:t>
            </a:r>
            <a:r>
              <a:rPr lang="en-US" sz="1800" dirty="0"/>
              <a:t>IDE </a:t>
            </a:r>
            <a:r>
              <a:rPr lang="en-US" sz="1800" dirty="0" err="1"/>
              <a:t>QtCreator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и использованы классы </a:t>
            </a:r>
            <a:r>
              <a:rPr lang="en-US" sz="1800" dirty="0" err="1"/>
              <a:t>QVBoxLayout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QGridLayout</a:t>
            </a:r>
            <a:r>
              <a:rPr lang="ru-RU" sz="1800" dirty="0"/>
              <a:t>, </a:t>
            </a:r>
            <a:r>
              <a:rPr lang="en-US" sz="1800" dirty="0" err="1"/>
              <a:t>QList</a:t>
            </a:r>
            <a:r>
              <a:rPr lang="ru-RU" sz="1800" dirty="0"/>
              <a:t>, </a:t>
            </a:r>
            <a:r>
              <a:rPr lang="en-US" sz="1800" dirty="0" err="1"/>
              <a:t>QMap</a:t>
            </a:r>
            <a:r>
              <a:rPr lang="ru-RU" sz="1800" dirty="0"/>
              <a:t>, </a:t>
            </a:r>
            <a:r>
              <a:rPr lang="en-US" sz="1800" dirty="0" err="1"/>
              <a:t>QProgressBar</a:t>
            </a:r>
            <a:r>
              <a:rPr lang="ru-RU" sz="1800" dirty="0"/>
              <a:t>, </a:t>
            </a:r>
            <a:r>
              <a:rPr lang="en-US" sz="1800" dirty="0" err="1"/>
              <a:t>QScrollArea</a:t>
            </a:r>
            <a:r>
              <a:rPr lang="ru-RU" sz="1800" dirty="0"/>
              <a:t>, </a:t>
            </a:r>
            <a:r>
              <a:rPr lang="en-US" sz="1800" dirty="0" err="1"/>
              <a:t>QScrollBar</a:t>
            </a:r>
            <a:r>
              <a:rPr lang="ru-RU" sz="1800" dirty="0"/>
              <a:t>, </a:t>
            </a:r>
            <a:r>
              <a:rPr lang="en-US" sz="1800" dirty="0" err="1"/>
              <a:t>QCheckBox</a:t>
            </a:r>
            <a:r>
              <a:rPr lang="ru-RU" sz="1800" dirty="0"/>
              <a:t>, </a:t>
            </a:r>
            <a:r>
              <a:rPr lang="en-US" sz="1800" dirty="0" err="1"/>
              <a:t>QGraphicsScene</a:t>
            </a:r>
            <a:r>
              <a:rPr lang="ru-RU" sz="1800" dirty="0"/>
              <a:t>, </a:t>
            </a:r>
            <a:r>
              <a:rPr lang="en-US" sz="1800" dirty="0" err="1"/>
              <a:t>QGraphicsView</a:t>
            </a:r>
            <a:r>
              <a:rPr lang="ru-RU" sz="1800" dirty="0"/>
              <a:t>, </a:t>
            </a:r>
            <a:r>
              <a:rPr lang="en-US" sz="1800" dirty="0" err="1"/>
              <a:t>QGraphicsLineItem</a:t>
            </a:r>
            <a:r>
              <a:rPr lang="ru-RU" sz="1800" dirty="0"/>
              <a:t>, </a:t>
            </a:r>
            <a:r>
              <a:rPr lang="en-US" sz="1800" dirty="0" err="1"/>
              <a:t>QTimer</a:t>
            </a:r>
            <a:r>
              <a:rPr lang="ru-RU" sz="1800" dirty="0"/>
              <a:t>, </a:t>
            </a:r>
            <a:r>
              <a:rPr lang="en-US" sz="1800" dirty="0" err="1"/>
              <a:t>QRectF</a:t>
            </a:r>
            <a:r>
              <a:rPr lang="ru-RU" sz="1800" dirty="0"/>
              <a:t>, </a:t>
            </a:r>
            <a:r>
              <a:rPr lang="en-US" sz="1800" dirty="0"/>
              <a:t>QVector3D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Решены проблемы в ходе разработки и изучения аналогов решения обнаруженных проблем.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два виджета для управления программно-аппаратным комплексом.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35382" y="1219964"/>
            <a:ext cx="1375457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Opencv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1944" y="2579790"/>
            <a:ext cx="5409276" cy="3775878"/>
          </a:xfrm>
        </p:spPr>
        <p:txBody>
          <a:bodyPr rtlCol="0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Изучено руководство пользователя и руководство разработчика фильтра цифровой </a:t>
            </a:r>
            <a:r>
              <a:rPr lang="ru-RU" sz="1800" dirty="0" err="1"/>
              <a:t>видеолаборатории</a:t>
            </a:r>
            <a:r>
              <a:rPr lang="ru-RU" sz="1800" dirty="0"/>
              <a:t> «</a:t>
            </a:r>
            <a:r>
              <a:rPr lang="ru-RU" sz="1800" dirty="0" err="1"/>
              <a:t>DiViLab</a:t>
            </a:r>
            <a:r>
              <a:rPr lang="ru-RU" sz="1800" dirty="0"/>
              <a:t>».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Рассмотрены технологии обработки информации с видеопотока, алгоритмы решения задач по компьютерному зрению;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аналоги решения индивидуального задания по разработки алгоритма измерения размера поля зрения камеры в условных единицах по таблице "Шахматная доска«;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собственное решение индивидуального задания</a:t>
            </a:r>
          </a:p>
        </p:txBody>
      </p:sp>
      <p:pic>
        <p:nvPicPr>
          <p:cNvPr id="76" name="Рисунок 75" descr="Контурное изображение планшета с частично помеченными пунктами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21358" y="1652179"/>
            <a:ext cx="603504" cy="603504"/>
          </a:xfr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033" y="699968"/>
            <a:ext cx="6233637" cy="671622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2400" b="0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Основные результаты работы</a:t>
            </a:r>
            <a:endParaRPr lang="ru-RU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7216" y="1474433"/>
            <a:ext cx="6233636" cy="4881917"/>
          </a:xfrm>
        </p:spPr>
        <p:txBody>
          <a:bodyPr rtlCol="0">
            <a:normAutofit/>
          </a:bodyPr>
          <a:lstStyle/>
          <a:p>
            <a:pPr rtl="0"/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изучена предметная область;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о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пределена цель работы и сделан разбор задач;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осуществлен сравнительный обзор существующих аналогов, выявлены их недостатки;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изучена цифровая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видеолаборатория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DiViLab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, основы библиотеки OpenCV, а также закреплены навыки, касаемые языка программирования C++ и библиотеки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Qt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 в среде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QtCreator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. 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разработаны модули и алгоритм измерения размера поля зрения камеры;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осуществлена программная реализация и тестирование разработанных программных продуктов;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показана его работоспособность и эффективность.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C40F37-2AA0-469C-A590-3FF968FA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" y="664495"/>
            <a:ext cx="5802530" cy="56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246</TotalTime>
  <Words>1560</Words>
  <Application>Microsoft Office PowerPoint</Application>
  <PresentationFormat>Широкоэкранный</PresentationFormat>
  <Paragraphs>124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Bierstadt</vt:lpstr>
      <vt:lpstr>Calibri</vt:lpstr>
      <vt:lpstr>Courier New</vt:lpstr>
      <vt:lpstr>Posterama</vt:lpstr>
      <vt:lpstr>Times New Roman</vt:lpstr>
      <vt:lpstr>Тема Office</vt:lpstr>
      <vt:lpstr>ПРОГРАММНЫЕ МОДУЛИ ОБЕСПЕЧЕНИЯ ПРОГРАММНО-АППАРАТНЫХ КОМПЛЕКСОВ В ООО «ДИВИЛАЙН» </vt:lpstr>
      <vt:lpstr>Компетенции ДиВиЛайн</vt:lpstr>
      <vt:lpstr>Презентация PowerPoint</vt:lpstr>
      <vt:lpstr>Обзор Стека технологий</vt:lpstr>
      <vt:lpstr>Презентация PowerPoint</vt:lpstr>
      <vt:lpstr>Презентация PowerPoint</vt:lpstr>
      <vt:lpstr>Обзор предметной области</vt:lpstr>
      <vt:lpstr>В ходе выполнения Индивидуальных заданий было изучено</vt:lpstr>
      <vt:lpstr>Основные результаты работы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Производственная практика</dc:title>
  <dc:creator>luzinsan</dc:creator>
  <cp:lastModifiedBy>Анастасия Лузинсан</cp:lastModifiedBy>
  <cp:revision>23</cp:revision>
  <dcterms:created xsi:type="dcterms:W3CDTF">2022-12-26T10:19:01Z</dcterms:created>
  <dcterms:modified xsi:type="dcterms:W3CDTF">2023-03-08T13:01:46Z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